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6" r:id="rId4"/>
    <p:sldId id="258" r:id="rId5"/>
    <p:sldId id="267" r:id="rId6"/>
    <p:sldId id="262" r:id="rId7"/>
    <p:sldId id="259" r:id="rId8"/>
    <p:sldId id="261" r:id="rId9"/>
    <p:sldId id="260" r:id="rId10"/>
    <p:sldId id="263" r:id="rId11"/>
    <p:sldId id="265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89661" autoAdjust="0"/>
  </p:normalViewPr>
  <p:slideViewPr>
    <p:cSldViewPr>
      <p:cViewPr varScale="1">
        <p:scale>
          <a:sx n="59" d="100"/>
          <a:sy n="59" d="100"/>
        </p:scale>
        <p:origin x="142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2A98F-EC69-4140-8947-D297159D99AD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D5943-999F-40DF-A90C-10CDB7A06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8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Surrounding Countries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Indochina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D5943-999F-40DF-A90C-10CDB7A06CD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82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1945 – Vietnamese Dec of Independence, France not Happy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1946 – First Indochina War –Vietminh vs. France in Cambodia and Vietnam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1950 – US sends Aid to French (Domino Theory)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D5943-999F-40DF-A90C-10CDB7A06CD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39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1954 – French Surrender to Ho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1954 – Geneva Accords Signed, 17 Degrees Line, US sets up Govt. in South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dihn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D’Yem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US supported dictator, cancels elections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D5943-999F-40DF-A90C-10CDB7A06CD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37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 Chi Minh City (Saigon)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Hanoi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Gulf Of Tonkin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D5943-999F-40DF-A90C-10CDB7A06CD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45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1963 Ngo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dihn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D’Yem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overthrown by generals, assassinated, US begins sending troops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1963 Kennedy assassinated, LBJ takes over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16,000 Troops in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Vietnnam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D5943-999F-40DF-A90C-10CDB7A06CD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79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Gulf Of Tonkin 1964 – Big Issue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D5943-999F-40DF-A90C-10CDB7A06CD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95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1964 – 23,300 US Troops in country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1967 – 485,600 US Troops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D5943-999F-40DF-A90C-10CDB7A06CD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34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Vietcong – People’s Liberation Front –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Offensive – 1968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D5943-999F-40DF-A90C-10CDB7A06CD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46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0BF3-9CC3-43D7-9154-1FB28D279644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06-FDB3-4F9B-AF09-F606D78B78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0BF3-9CC3-43D7-9154-1FB28D279644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06-FDB3-4F9B-AF09-F606D78B78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0BF3-9CC3-43D7-9154-1FB28D279644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06-FDB3-4F9B-AF09-F606D78B78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0BF3-9CC3-43D7-9154-1FB28D279644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06-FDB3-4F9B-AF09-F606D78B78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0BF3-9CC3-43D7-9154-1FB28D279644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06-FDB3-4F9B-AF09-F606D78B78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0BF3-9CC3-43D7-9154-1FB28D279644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06-FDB3-4F9B-AF09-F606D78B78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0BF3-9CC3-43D7-9154-1FB28D279644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06-FDB3-4F9B-AF09-F606D78B78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0BF3-9CC3-43D7-9154-1FB28D279644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06-FDB3-4F9B-AF09-F606D78B78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0BF3-9CC3-43D7-9154-1FB28D279644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06-FDB3-4F9B-AF09-F606D78B78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0BF3-9CC3-43D7-9154-1FB28D279644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06-FDB3-4F9B-AF09-F606D78B78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0BF3-9CC3-43D7-9154-1FB28D279644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06-FDB3-4F9B-AF09-F606D78B78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10BF3-9CC3-43D7-9154-1FB28D279644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29A06-FDB3-4F9B-AF09-F606D78B78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www.appeal-democrat.com/sections/article/gallery/?pic=1&amp;id=54782" TargetMode="Externa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image" Target="../media/image20.gif"/><Relationship Id="rId21" Type="http://schemas.openxmlformats.org/officeDocument/2006/relationships/image" Target="../media/image38.png"/><Relationship Id="rId34" Type="http://schemas.openxmlformats.org/officeDocument/2006/relationships/image" Target="../media/image51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3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gif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32" Type="http://schemas.openxmlformats.org/officeDocument/2006/relationships/image" Target="../media/image49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36" Type="http://schemas.openxmlformats.org/officeDocument/2006/relationships/image" Target="../media/image53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31" Type="http://schemas.openxmlformats.org/officeDocument/2006/relationships/image" Target="../media/image48.png"/><Relationship Id="rId4" Type="http://schemas.openxmlformats.org/officeDocument/2006/relationships/image" Target="../media/image21.gif"/><Relationship Id="rId9" Type="http://schemas.openxmlformats.org/officeDocument/2006/relationships/image" Target="../media/image26.gif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png"/><Relationship Id="rId30" Type="http://schemas.openxmlformats.org/officeDocument/2006/relationships/image" Target="../media/image47.png"/><Relationship Id="rId35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4038600"/>
            <a:ext cx="8305800" cy="1470025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Copperplate Gothic Light" pitchFamily="34" charset="0"/>
              </a:rPr>
              <a:t>Vietnam </a:t>
            </a:r>
            <a:r>
              <a:rPr lang="en-US" sz="7200" dirty="0" smtClean="0">
                <a:latin typeface="Copperplate Gothic Light" pitchFamily="34" charset="0"/>
              </a:rPr>
              <a:t>War </a:t>
            </a:r>
            <a:r>
              <a:rPr lang="en-US" sz="7200" dirty="0" err="1">
                <a:latin typeface="Copperplate Gothic Light" pitchFamily="34" charset="0"/>
              </a:rPr>
              <a:t>BackgrounD</a:t>
            </a:r>
            <a:endParaRPr lang="en-US" sz="7200" dirty="0">
              <a:latin typeface="Copperplate Gothic Light" pitchFamily="34" charset="0"/>
            </a:endParaRPr>
          </a:p>
        </p:txBody>
      </p:sp>
      <p:pic>
        <p:nvPicPr>
          <p:cNvPr id="1028" name="Picture 4" descr="http://www.vietnamonline.com/js/ckfinder/userfiles/images/Vietnam%20Sm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1"/>
            <a:ext cx="3759199" cy="2819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http://oursurprisingworld.com/wp-content/uploads/2008/01/vietnam_people_01.jpg"/>
          <p:cNvPicPr>
            <a:picLocks noChangeAspect="1" noChangeArrowheads="1"/>
          </p:cNvPicPr>
          <p:nvPr/>
        </p:nvPicPr>
        <p:blipFill>
          <a:blip r:embed="rId3" cstate="print"/>
          <a:srcRect t="28916" b="39759"/>
          <a:stretch>
            <a:fillRect/>
          </a:stretch>
        </p:blipFill>
        <p:spPr bwMode="auto">
          <a:xfrm>
            <a:off x="0" y="5867400"/>
            <a:ext cx="4762500" cy="990600"/>
          </a:xfrm>
          <a:prstGeom prst="rect">
            <a:avLst/>
          </a:prstGeom>
          <a:noFill/>
        </p:spPr>
      </p:pic>
      <p:pic>
        <p:nvPicPr>
          <p:cNvPr id="1032" name="Picture 8" descr="http://oursurprisingworld.com/wp-content/uploads/2008/01/vietnam_people_01.jpg"/>
          <p:cNvPicPr>
            <a:picLocks noChangeAspect="1" noChangeArrowheads="1"/>
          </p:cNvPicPr>
          <p:nvPr/>
        </p:nvPicPr>
        <p:blipFill>
          <a:blip r:embed="rId3" cstate="print"/>
          <a:srcRect r="7200" b="68675"/>
          <a:stretch>
            <a:fillRect/>
          </a:stretch>
        </p:blipFill>
        <p:spPr bwMode="auto">
          <a:xfrm>
            <a:off x="4724400" y="5867400"/>
            <a:ext cx="4419600" cy="990600"/>
          </a:xfrm>
          <a:prstGeom prst="rect">
            <a:avLst/>
          </a:prstGeom>
          <a:noFill/>
        </p:spPr>
      </p:pic>
      <p:pic>
        <p:nvPicPr>
          <p:cNvPr id="1034" name="Picture 10" descr="http://oursurprisingworld.com/wp-content/uploads/2008/01/vietnamese_people_on_the_road_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81000"/>
            <a:ext cx="4229100" cy="2825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http://oursurprisingworld.com/wp-content/uploads/2008/01/vietnam_people_01.jpg"/>
          <p:cNvPicPr>
            <a:picLocks noChangeAspect="1" noChangeArrowheads="1"/>
          </p:cNvPicPr>
          <p:nvPr/>
        </p:nvPicPr>
        <p:blipFill>
          <a:blip r:embed="rId3" cstate="print"/>
          <a:srcRect t="28916" b="39759"/>
          <a:stretch>
            <a:fillRect/>
          </a:stretch>
        </p:blipFill>
        <p:spPr bwMode="auto">
          <a:xfrm>
            <a:off x="4381500" y="4343400"/>
            <a:ext cx="4762500" cy="990600"/>
          </a:xfrm>
          <a:prstGeom prst="rect">
            <a:avLst/>
          </a:prstGeom>
          <a:noFill/>
        </p:spPr>
      </p:pic>
      <p:pic>
        <p:nvPicPr>
          <p:cNvPr id="17" name="Picture 6" descr="http://oursurprisingworld.com/wp-content/uploads/2008/01/vietnam_people_01.jpg"/>
          <p:cNvPicPr>
            <a:picLocks noChangeAspect="1" noChangeArrowheads="1"/>
          </p:cNvPicPr>
          <p:nvPr/>
        </p:nvPicPr>
        <p:blipFill>
          <a:blip r:embed="rId3" cstate="print"/>
          <a:srcRect t="28916" b="39759"/>
          <a:stretch>
            <a:fillRect/>
          </a:stretch>
        </p:blipFill>
        <p:spPr bwMode="auto">
          <a:xfrm>
            <a:off x="0" y="4343400"/>
            <a:ext cx="4762500" cy="9906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pperplate Gothic Light" pitchFamily="34" charset="0"/>
              </a:rPr>
              <a:t>Vietnam Timeline</a:t>
            </a:r>
            <a:endParaRPr lang="en-US" dirty="0">
              <a:latin typeface="Copperplate Gothic Light" pitchFamily="34" charset="0"/>
            </a:endParaRPr>
          </a:p>
        </p:txBody>
      </p:sp>
      <p:pic>
        <p:nvPicPr>
          <p:cNvPr id="7" name="Picture 2" descr="http://images4.cpcache.com/product_zoom/372302414v2_480x480_Front_Color-White_padToSquare-true.jpg"/>
          <p:cNvPicPr>
            <a:picLocks noChangeAspect="1" noChangeArrowheads="1"/>
          </p:cNvPicPr>
          <p:nvPr/>
        </p:nvPicPr>
        <p:blipFill>
          <a:blip r:embed="rId4" cstate="print"/>
          <a:srcRect l="31667" t="20000" r="25000" b="27142"/>
          <a:stretch>
            <a:fillRect/>
          </a:stretch>
        </p:blipFill>
        <p:spPr bwMode="auto">
          <a:xfrm>
            <a:off x="0" y="0"/>
            <a:ext cx="1447800" cy="17659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ontent Placeholder 10"/>
          <p:cNvSpPr txBox="1">
            <a:spLocks noGrp="1"/>
          </p:cNvSpPr>
          <p:nvPr>
            <p:ph idx="1"/>
          </p:nvPr>
        </p:nvSpPr>
        <p:spPr>
          <a:xfrm>
            <a:off x="533400" y="1905000"/>
            <a:ext cx="7351611" cy="256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latin typeface="Copperplate Gothic Light" pitchFamily="34" charset="0"/>
              </a:rPr>
              <a:t>1964 </a:t>
            </a:r>
            <a:r>
              <a:rPr lang="en-US" sz="3600" dirty="0">
                <a:latin typeface="Copperplate Gothic Light" pitchFamily="34" charset="0"/>
              </a:rPr>
              <a:t>– 23,300 US </a:t>
            </a:r>
            <a:r>
              <a:rPr lang="en-US" sz="3600" dirty="0" smtClean="0">
                <a:latin typeface="Copperplate Gothic Light" pitchFamily="34" charset="0"/>
              </a:rPr>
              <a:t>Troops</a:t>
            </a:r>
          </a:p>
          <a:p>
            <a:pPr lvl="0"/>
            <a:endParaRPr lang="en-US" sz="3600" dirty="0">
              <a:latin typeface="Copperplate Gothic Light" pitchFamily="34" charset="0"/>
            </a:endParaRPr>
          </a:p>
          <a:p>
            <a:pPr lvl="0"/>
            <a:r>
              <a:rPr lang="en-US" sz="3600" dirty="0" smtClean="0">
                <a:latin typeface="Copperplate Gothic Light" pitchFamily="34" charset="0"/>
              </a:rPr>
              <a:t>1967 </a:t>
            </a:r>
            <a:r>
              <a:rPr lang="en-US" sz="3600" dirty="0">
                <a:latin typeface="Copperplate Gothic Light" pitchFamily="34" charset="0"/>
              </a:rPr>
              <a:t>– 485,600 US Troops</a:t>
            </a:r>
          </a:p>
          <a:p>
            <a:endParaRPr lang="en-US" dirty="0"/>
          </a:p>
        </p:txBody>
      </p:sp>
      <p:pic>
        <p:nvPicPr>
          <p:cNvPr id="21510" name="Picture 6" descr="Combat troops embark for Vietnam from the Bay Area Military Ocean Terminal on March 21, 1966, at the Oakland Naval Supply Center. From 1965 to mid-1967, soldiers destined for Vietnam duty were transported via converted World War II ships.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4495800"/>
            <a:ext cx="3035229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4" name="Picture 10" descr="http://jra5165.weebly.com/uploads/3/5/7/1/3571317/65143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8219" y="4495800"/>
            <a:ext cx="3075781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2" name="Picture 8" descr="https://lh5.googleusercontent.com/r6zQq4qmG9gDjruL94H2HythB69Hx5dPtzLcCfPO6htTNfkAir5-fwJVFK1oHX5lLpn2SeJwIYgbXZWb9nDnNOkd8PBDGXXzZeDDYjTuasL72_GGJ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19400" y="4495801"/>
            <a:ext cx="3574795" cy="2362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9" y="102561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opperplate Gothic Light" panose="020E0507020206020404" pitchFamily="34" charset="0"/>
              </a:rPr>
              <a:t>The Combatants</a:t>
            </a:r>
            <a:endParaRPr lang="en-US" b="1" dirty="0">
              <a:latin typeface="Copperplate Gothic Light" panose="020E05070202060204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248902"/>
              </p:ext>
            </p:extLst>
          </p:nvPr>
        </p:nvGraphicFramePr>
        <p:xfrm>
          <a:off x="756483" y="1226899"/>
          <a:ext cx="7631033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033"/>
                <a:gridCol w="4953000"/>
              </a:tblGrid>
              <a:tr h="4523015">
                <a:tc>
                  <a:txBody>
                    <a:bodyPr/>
                    <a:lstStyle/>
                    <a:p>
                      <a:pPr algn="ctr"/>
                      <a:endParaRPr lang="en-US" sz="2400" b="0" kern="1200" dirty="0" smtClean="0">
                        <a:solidFill>
                          <a:schemeClr val="bg1"/>
                        </a:solidFill>
                        <a:effectLst/>
                        <a:latin typeface="Copperplate Gothic Light" panose="020E05070202060204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400" b="0" kern="1200" dirty="0" smtClean="0">
                        <a:solidFill>
                          <a:schemeClr val="bg1"/>
                        </a:solidFill>
                        <a:effectLst/>
                        <a:latin typeface="Copperplate Gothic Light" panose="020E05070202060204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400" b="0" kern="1200" dirty="0" smtClean="0">
                        <a:solidFill>
                          <a:schemeClr val="bg1"/>
                        </a:solidFill>
                        <a:effectLst/>
                        <a:latin typeface="Copperplate Gothic Light" panose="020E05070202060204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b="0" kern="1200" dirty="0" smtClean="0">
                          <a:solidFill>
                            <a:schemeClr val="bg1"/>
                          </a:solidFill>
                          <a:effectLst/>
                          <a:latin typeface="Copperplate Gothic Light" panose="020E0507020206020404" pitchFamily="34" charset="0"/>
                          <a:ea typeface="+mn-ea"/>
                          <a:cs typeface="+mn-cs"/>
                        </a:rPr>
                        <a:t>United States (US)</a:t>
                      </a:r>
                    </a:p>
                    <a:p>
                      <a:pPr algn="ctr"/>
                      <a:endParaRPr lang="en-US" sz="2400" b="0" kern="1200" dirty="0" smtClean="0">
                        <a:solidFill>
                          <a:schemeClr val="bg1"/>
                        </a:solidFill>
                        <a:effectLst/>
                        <a:latin typeface="Copperplate Gothic Light" panose="020E05070202060204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400" b="0" kern="1200" dirty="0" smtClean="0">
                        <a:solidFill>
                          <a:schemeClr val="bg1"/>
                        </a:solidFill>
                        <a:effectLst/>
                        <a:latin typeface="Copperplate Gothic Light" panose="020E05070202060204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400" b="0" kern="1200" dirty="0" smtClean="0">
                        <a:solidFill>
                          <a:schemeClr val="bg1"/>
                        </a:solidFill>
                        <a:effectLst/>
                        <a:latin typeface="Copperplate Gothic Light" panose="020E05070202060204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400" b="0" kern="1200" dirty="0" smtClean="0">
                        <a:solidFill>
                          <a:schemeClr val="bg1"/>
                        </a:solidFill>
                        <a:effectLst/>
                        <a:latin typeface="Copperplate Gothic Light" panose="020E05070202060204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b="0" kern="1200" dirty="0" smtClean="0">
                          <a:solidFill>
                            <a:schemeClr val="bg1"/>
                          </a:solidFill>
                          <a:effectLst/>
                          <a:latin typeface="Copperplate Gothic Light" panose="020E0507020206020404" pitchFamily="34" charset="0"/>
                          <a:ea typeface="+mn-ea"/>
                          <a:cs typeface="+mn-cs"/>
                        </a:rPr>
                        <a:t>South Vietnam</a:t>
                      </a:r>
                    </a:p>
                    <a:p>
                      <a:pPr algn="ctr"/>
                      <a:r>
                        <a:rPr lang="en-US" sz="2400" b="0" kern="1200" dirty="0" smtClean="0">
                          <a:solidFill>
                            <a:schemeClr val="bg1"/>
                          </a:solidFill>
                          <a:effectLst/>
                          <a:latin typeface="Copperplate Gothic Light" panose="020E0507020206020404" pitchFamily="34" charset="0"/>
                          <a:ea typeface="+mn-ea"/>
                          <a:cs typeface="+mn-cs"/>
                        </a:rPr>
                        <a:t>/ Republic</a:t>
                      </a:r>
                    </a:p>
                    <a:p>
                      <a:pPr algn="ctr"/>
                      <a:r>
                        <a:rPr lang="en-US" sz="2400" b="0" kern="1200" dirty="0" smtClean="0">
                          <a:solidFill>
                            <a:schemeClr val="bg1"/>
                          </a:solidFill>
                          <a:effectLst/>
                          <a:latin typeface="Copperplate Gothic Light" panose="020E0507020206020404" pitchFamily="34" charset="0"/>
                          <a:ea typeface="+mn-ea"/>
                          <a:cs typeface="+mn-cs"/>
                        </a:rPr>
                        <a:t>of Vietnam</a:t>
                      </a:r>
                    </a:p>
                    <a:p>
                      <a:pPr algn="ctr"/>
                      <a:r>
                        <a:rPr lang="en-US" sz="2400" b="0" kern="1200" dirty="0" smtClean="0">
                          <a:solidFill>
                            <a:schemeClr val="bg1"/>
                          </a:solidFill>
                          <a:effectLst/>
                          <a:latin typeface="Copperplate Gothic Light" panose="020E0507020206020404" pitchFamily="34" charset="0"/>
                          <a:ea typeface="+mn-ea"/>
                          <a:cs typeface="+mn-cs"/>
                        </a:rPr>
                        <a:t>(ARVN)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pperplate Gothic Light" panose="020E05070202060204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kern="1200" dirty="0" smtClean="0">
                        <a:solidFill>
                          <a:schemeClr val="bg1"/>
                        </a:solidFill>
                        <a:effectLst/>
                        <a:latin typeface="Copperplate Gothic Light" panose="020E05070202060204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400" b="0" kern="1200" dirty="0" smtClean="0">
                        <a:solidFill>
                          <a:schemeClr val="bg1"/>
                        </a:solidFill>
                        <a:effectLst/>
                        <a:latin typeface="Copperplate Gothic Light" panose="020E05070202060204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400" b="0" kern="1200" dirty="0" smtClean="0">
                        <a:solidFill>
                          <a:schemeClr val="bg1"/>
                        </a:solidFill>
                        <a:effectLst/>
                        <a:latin typeface="Copperplate Gothic Light" panose="020E05070202060204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Copperplate Gothic Light" panose="020E0507020206020404" pitchFamily="34" charset="0"/>
                          <a:ea typeface="+mn-ea"/>
                          <a:cs typeface="+mn-cs"/>
                        </a:rPr>
                        <a:t>National Liberation Front</a:t>
                      </a:r>
                      <a:r>
                        <a:rPr lang="en-US" sz="2000" b="0" kern="1200" baseline="0" dirty="0" smtClean="0">
                          <a:solidFill>
                            <a:schemeClr val="bg1"/>
                          </a:solidFill>
                          <a:effectLst/>
                          <a:latin typeface="Copperplate Gothic Light" panose="020E0507020206020404" pitchFamily="34" charset="0"/>
                          <a:ea typeface="+mn-ea"/>
                          <a:cs typeface="+mn-cs"/>
                        </a:rPr>
                        <a:t> (NLF) /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Copperplate Gothic Light" panose="020E0507020206020404" pitchFamily="34" charset="0"/>
                          <a:ea typeface="+mn-ea"/>
                          <a:cs typeface="+mn-cs"/>
                        </a:rPr>
                        <a:t>Viet Cong (VC)</a:t>
                      </a:r>
                    </a:p>
                    <a:p>
                      <a:pPr algn="ctr"/>
                      <a:endParaRPr lang="en-US" sz="2000" b="0" kern="1200" dirty="0" smtClean="0">
                        <a:solidFill>
                          <a:schemeClr val="bg1"/>
                        </a:solidFill>
                        <a:effectLst/>
                        <a:latin typeface="Copperplate Gothic Light" panose="020E05070202060204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0" kern="1200" dirty="0" smtClean="0">
                        <a:solidFill>
                          <a:schemeClr val="bg1"/>
                        </a:solidFill>
                        <a:effectLst/>
                        <a:latin typeface="Copperplate Gothic Light" panose="020E05070202060204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0" kern="1200" dirty="0" smtClean="0">
                        <a:solidFill>
                          <a:schemeClr val="bg1"/>
                        </a:solidFill>
                        <a:effectLst/>
                        <a:latin typeface="Copperplate Gothic Light" panose="020E05070202060204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0" kern="1200" dirty="0" smtClean="0">
                        <a:solidFill>
                          <a:schemeClr val="bg1"/>
                        </a:solidFill>
                        <a:effectLst/>
                        <a:latin typeface="Copperplate Gothic Light" panose="020E05070202060204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Copperplate Gothic Light" panose="020E0507020206020404" pitchFamily="34" charset="0"/>
                          <a:ea typeface="+mn-ea"/>
                          <a:cs typeface="+mn-cs"/>
                        </a:rPr>
                        <a:t>North Vietnam (NVA) /</a:t>
                      </a:r>
                    </a:p>
                    <a:p>
                      <a:pPr algn="ctr"/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Copperplate Gothic Light" panose="020E0507020206020404" pitchFamily="34" charset="0"/>
                          <a:ea typeface="+mn-ea"/>
                          <a:cs typeface="+mn-cs"/>
                        </a:rPr>
                        <a:t>People’s Army of Vietnam (PAV)</a:t>
                      </a:r>
                    </a:p>
                    <a:p>
                      <a:pPr algn="ctr"/>
                      <a:endParaRPr lang="en-US" sz="2000" b="0" kern="1200" dirty="0" smtClean="0">
                        <a:solidFill>
                          <a:schemeClr val="bg1"/>
                        </a:solidFill>
                        <a:effectLst/>
                        <a:latin typeface="Copperplate Gothic Light" panose="020E05070202060204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0" kern="1200" dirty="0" smtClean="0">
                        <a:solidFill>
                          <a:schemeClr val="bg1"/>
                        </a:solidFill>
                        <a:effectLst/>
                        <a:latin typeface="Copperplate Gothic Light" panose="020E05070202060204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0" kern="1200" dirty="0" smtClean="0">
                        <a:solidFill>
                          <a:schemeClr val="bg1"/>
                        </a:solidFill>
                        <a:effectLst/>
                        <a:latin typeface="Copperplate Gothic Light" panose="020E05070202060204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0" kern="1200" dirty="0" smtClean="0">
                        <a:solidFill>
                          <a:schemeClr val="bg1"/>
                        </a:solidFill>
                        <a:effectLst/>
                        <a:latin typeface="Copperplate Gothic Light" panose="020E05070202060204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Copperplate Gothic Light" panose="020E0507020206020404" pitchFamily="34" charset="0"/>
                          <a:ea typeface="+mn-ea"/>
                          <a:cs typeface="+mn-cs"/>
                        </a:rPr>
                        <a:t>People’s Republic of 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Copperplate Gothic Light" panose="020E0507020206020404" pitchFamily="34" charset="0"/>
                          <a:ea typeface="+mn-ea"/>
                          <a:cs typeface="+mn-cs"/>
                        </a:rPr>
                        <a:t>China</a:t>
                      </a:r>
                      <a:r>
                        <a:rPr lang="en-US" sz="2000" b="0" kern="1200" baseline="0" dirty="0" smtClean="0">
                          <a:solidFill>
                            <a:schemeClr val="bg1"/>
                          </a:solidFill>
                          <a:effectLst/>
                          <a:latin typeface="Copperplate Gothic Light" panose="020E05070202060204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Copperplate Gothic Light" panose="020E0507020206020404" pitchFamily="34" charset="0"/>
                          <a:ea typeface="+mn-ea"/>
                          <a:cs typeface="+mn-cs"/>
                        </a:rPr>
                        <a:t>(PRC)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pperplate Gothic Light" panose="020E05070202060204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4134" name="Picture 38" descr="http://ecx.images-amazon.com/images/I/51KWPGK64P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316" y="3154520"/>
            <a:ext cx="1371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6" name="Picture 40" descr="http://www.psywarrior.com/USAFlag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116" y="1444199"/>
            <a:ext cx="1371600" cy="83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8" name="Picture 42" descr="https://upload.wikimedia.org/wikipedia/commons/thumb/c/c4/Sample_PRC_Flag.svg/3000px-Sample_PRC_Flag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9144000"/>
            <a:ext cx="1371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6" name="Picture 50" descr="China fla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316" y="4990861"/>
            <a:ext cx="1371600" cy="89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8" name="Picture 52" descr="https://upload.wikimedia.org/wikipedia/commons/thumb/e/e9/Flag_of_South_Vietnam.svg/2000px-Flag_of_South_Vietnam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6" y="-6476999"/>
            <a:ext cx="1371600" cy="91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775371" y="2525486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mpd="sng">
                      <a:solidFill>
                        <a:schemeClr val="tx1"/>
                      </a:solidFill>
                      <a:prstDash val="solid"/>
                    </a:lnL>
                    <a:lnR w="76200" cmpd="sng">
                      <a:solidFill>
                        <a:schemeClr val="tx1"/>
                      </a:solidFill>
                      <a:prstDash val="solid"/>
                    </a:lnR>
                    <a:lnT w="76200" cmpd="sng">
                      <a:solidFill>
                        <a:schemeClr val="tx1"/>
                      </a:solidFill>
                      <a:prstDash val="solid"/>
                    </a:lnT>
                    <a:lnB w="762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6" name="Picture 36" descr="http://www.crwflags.com/fotw/images/v/vn-cong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316" y="1354211"/>
            <a:ext cx="1371600" cy="91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4" descr="http://www.kronbergsflagsandflagpoles.com/images/categories/c1901_South%20Vietnam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316" y="3599599"/>
            <a:ext cx="1371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23px-Flag_of_South_Vietnam.sv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United State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23px-Flag_of_South_Korea.sv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23px-Flag_of_Thailand.sv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23px-Flag_of_Australia.sv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23px-Flag_of_New_Zealand.sv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23px-Flag_of_the_Khmer_Republic.sv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23px-Flag_of_Laos_%281952-1975%29.sv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23px-Flag_of_the_Philippines_%28navy_blue%29.sv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23px-Flag_of_the_Republic_of_China.sv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anada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23px-Flag_of_Germany.sv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23px-Flag_of_the_United_Kingdom.sv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Iran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Spain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23px-Flag_of_Malaya.sv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23px-Flag_of_North_Vietnam.sv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23px-Flag_of_the_People%27s_Republic_of_China.sv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Provisional Revolutionary Government of the Republic of South Vietnam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21" descr="Cambodia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Laos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9" name="Picture 23" descr="23px-Flag_of_the_Soviet_Union.sv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23px-Flag_of_North_Korea.sv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1" name="Picture 25" descr="23px-Flag_of_Cuba.sv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23px-Flag_of_the_Czech_Republic.sv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 descr="Bulgaria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23px-Flag_of_East_Germany.svg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pperplate Gothic Light" pitchFamily="34" charset="0"/>
              </a:rPr>
              <a:t>Tet Offensive</a:t>
            </a:r>
            <a:endParaRPr lang="en-US" dirty="0">
              <a:latin typeface="Copperplate Gothic Light" pitchFamily="34" charset="0"/>
            </a:endParaRPr>
          </a:p>
        </p:txBody>
      </p:sp>
      <p:pic>
        <p:nvPicPr>
          <p:cNvPr id="3074" name="Picture 2" descr="C:\Users\ownerr\Desktop\tet-offensive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417638"/>
            <a:ext cx="3657600" cy="4965469"/>
          </a:xfrm>
          <a:prstGeom prst="rect">
            <a:avLst/>
          </a:prstGeom>
          <a:noFill/>
        </p:spPr>
      </p:pic>
      <p:pic>
        <p:nvPicPr>
          <p:cNvPr id="4" name="Picture 2" descr="http://images4.cpcache.com/product_zoom/372302414v2_480x480_Front_Color-White_padToSquare-true.jpg"/>
          <p:cNvPicPr>
            <a:picLocks noChangeAspect="1" noChangeArrowheads="1"/>
          </p:cNvPicPr>
          <p:nvPr/>
        </p:nvPicPr>
        <p:blipFill>
          <a:blip r:embed="rId3" cstate="print"/>
          <a:srcRect l="31667" t="20000" r="25000" b="27142"/>
          <a:stretch>
            <a:fillRect/>
          </a:stretch>
        </p:blipFill>
        <p:spPr bwMode="auto">
          <a:xfrm>
            <a:off x="7315200" y="381000"/>
            <a:ext cx="1447800" cy="17659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 rot="20758052">
            <a:off x="217513" y="369822"/>
            <a:ext cx="1888073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opperplate Gothic Light" pitchFamily="34" charset="0"/>
              </a:rPr>
              <a:t>1968</a:t>
            </a:r>
            <a:endParaRPr lang="en-US" sz="4400" dirty="0"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Copperplate Gothic Light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Copperplate Gothic Light" pitchFamily="34" charset="0"/>
              </a:rPr>
              <a:t>Indochina</a:t>
            </a:r>
            <a:endParaRPr lang="en-US" sz="4800" dirty="0">
              <a:latin typeface="Copperplate Gothic Light" pitchFamily="34" charset="0"/>
            </a:endParaRPr>
          </a:p>
        </p:txBody>
      </p:sp>
      <p:pic>
        <p:nvPicPr>
          <p:cNvPr id="15362" name="Picture 2" descr="http://www.history-map.com/picture/000/pictures/Southeast-Mainland-As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219200"/>
            <a:ext cx="4200525" cy="5172075"/>
          </a:xfrm>
          <a:prstGeom prst="rect">
            <a:avLst/>
          </a:prstGeom>
          <a:noFill/>
        </p:spPr>
      </p:pic>
      <p:pic>
        <p:nvPicPr>
          <p:cNvPr id="15364" name="Picture 4" descr="http://upload.wikimedia.org/wikipedia/commons/0/0d/Southeast-Asia-map.PNG"/>
          <p:cNvPicPr>
            <a:picLocks noChangeAspect="1" noChangeArrowheads="1"/>
          </p:cNvPicPr>
          <p:nvPr/>
        </p:nvPicPr>
        <p:blipFill>
          <a:blip r:embed="rId4" cstate="print"/>
          <a:srcRect l="34831" t="2874"/>
          <a:stretch>
            <a:fillRect/>
          </a:stretch>
        </p:blipFill>
        <p:spPr bwMode="auto">
          <a:xfrm>
            <a:off x="228600" y="1219200"/>
            <a:ext cx="4419600" cy="5149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200" b="1" dirty="0" smtClean="0">
                <a:latin typeface="Copperplate Gothic Light" panose="020E0507020206020404" pitchFamily="34" charset="0"/>
              </a:rPr>
              <a:t>Vietnam Declares Independence in 1945</a:t>
            </a:r>
            <a:endParaRPr lang="en-US" sz="4200" b="1" dirty="0">
              <a:latin typeface="Copperplate Gothic Light" panose="020E0507020206020404" pitchFamily="34" charset="0"/>
            </a:endParaRPr>
          </a:p>
        </p:txBody>
      </p:sp>
      <p:pic>
        <p:nvPicPr>
          <p:cNvPr id="1026" name="Picture 2" descr="http://www.talkvietnam.com/files/2012/09/president-ho-chi-minh-reading-declaration-of-independence-on-september-2nd-1945-524673-8449785201209021749198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6553200" cy="409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Copperplate Gothic Light" pitchFamily="34" charset="0"/>
              </a:rPr>
              <a:t>The Vietminh and France Fight the</a:t>
            </a:r>
            <a:br>
              <a:rPr lang="en-US" sz="2800" b="1" dirty="0" smtClean="0">
                <a:latin typeface="Copperplate Gothic Light" pitchFamily="34" charset="0"/>
              </a:rPr>
            </a:br>
            <a:r>
              <a:rPr lang="en-US" sz="2800" b="1" dirty="0" smtClean="0">
                <a:latin typeface="Copperplate Gothic Light" pitchFamily="34" charset="0"/>
              </a:rPr>
              <a:t>First Indochina War from 1946 to 1956</a:t>
            </a:r>
            <a:endParaRPr lang="en-US" sz="2800" b="1" dirty="0">
              <a:latin typeface="Copperplate Gothic Light" pitchFamily="34" charset="0"/>
            </a:endParaRPr>
          </a:p>
        </p:txBody>
      </p:sp>
      <p:pic>
        <p:nvPicPr>
          <p:cNvPr id="2050" name="Picture 2" descr="http://www.gia-vuc.com/hre/cefe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770" y="685800"/>
            <a:ext cx="5234459" cy="421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Copperplate Gothic Light" pitchFamily="34" charset="0"/>
              </a:rPr>
              <a:t>The US and USSR Take Sides,</a:t>
            </a:r>
            <a:br>
              <a:rPr lang="en-US" sz="3600" b="1" dirty="0" smtClean="0">
                <a:latin typeface="Copperplate Gothic Light" pitchFamily="34" charset="0"/>
              </a:rPr>
            </a:br>
            <a:r>
              <a:rPr lang="en-US" sz="3600" b="1" dirty="0" smtClean="0">
                <a:latin typeface="Copperplate Gothic Light" pitchFamily="34" charset="0"/>
              </a:rPr>
              <a:t>Domino Theory Gains Traction</a:t>
            </a:r>
            <a:endParaRPr lang="en-US" sz="3600" b="1" dirty="0">
              <a:latin typeface="Copperplate Gothic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ownerr\Desktop\domino_the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333637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3.bp.blogspot.com/-yzGMzoV3kSU/TpKAnETPhnI/AAAAAAAAFac/oOosdVZ7Ae8/s1600/grunge_south_vietnam_flag_by_k567-d3cdqvb.jpg"/>
          <p:cNvPicPr>
            <a:picLocks noChangeAspect="1" noChangeArrowheads="1"/>
          </p:cNvPicPr>
          <p:nvPr/>
        </p:nvPicPr>
        <p:blipFill>
          <a:blip r:embed="rId3" cstate="print"/>
          <a:srcRect r="251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200" b="1" noProof="0" dirty="0" smtClean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Between the Wars</a:t>
            </a:r>
            <a:endParaRPr kumimoji="0" lang="en-US" sz="5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pperplate Gothic Light" pitchFamily="34" charset="0"/>
              <a:ea typeface="+mj-ea"/>
              <a:cs typeface="+mj-cs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09600" y="1676400"/>
            <a:ext cx="8153400" cy="4495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pperplate Gothic Light" pitchFamily="34" charset="0"/>
              </a:rPr>
              <a:t>1954 – French Surrender</a:t>
            </a:r>
          </a:p>
          <a:p>
            <a:pPr lvl="0">
              <a:spcBef>
                <a:spcPct val="20000"/>
              </a:spcBef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pperplate Gothic Light" pitchFamily="34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Copperplate Gothic Light" pitchFamily="34" charset="0"/>
              </a:rPr>
              <a:t>1954 </a:t>
            </a:r>
            <a:r>
              <a:rPr lang="en-US" sz="4000" b="1" dirty="0">
                <a:solidFill>
                  <a:schemeClr val="bg1"/>
                </a:solidFill>
                <a:latin typeface="Copperplate Gothic Light" pitchFamily="34" charset="0"/>
              </a:rPr>
              <a:t>– Geneva </a:t>
            </a:r>
            <a:r>
              <a:rPr lang="en-US" sz="4000" b="1" dirty="0" smtClean="0">
                <a:solidFill>
                  <a:schemeClr val="bg1"/>
                </a:solidFill>
                <a:latin typeface="Copperplate Gothic Light" pitchFamily="34" charset="0"/>
              </a:rPr>
              <a:t>Accords, Partition at 17</a:t>
            </a:r>
            <a:r>
              <a:rPr lang="en-US" sz="4000" b="1" baseline="30000" dirty="0" smtClean="0">
                <a:solidFill>
                  <a:schemeClr val="bg1"/>
                </a:solidFill>
                <a:latin typeface="Copperplate Gothic Light" pitchFamily="34" charset="0"/>
              </a:rPr>
              <a:t>th</a:t>
            </a:r>
            <a:r>
              <a:rPr lang="en-US" sz="4000" b="1" dirty="0" smtClean="0">
                <a:solidFill>
                  <a:schemeClr val="bg1"/>
                </a:solidFill>
                <a:latin typeface="Copperplate Gothic Light" pitchFamily="34" charset="0"/>
              </a:rPr>
              <a:t> Parallel</a:t>
            </a:r>
          </a:p>
          <a:p>
            <a:pPr lvl="0">
              <a:spcBef>
                <a:spcPct val="20000"/>
              </a:spcBef>
              <a:defRPr/>
            </a:pPr>
            <a:endParaRPr lang="en-US" sz="4000" b="1" dirty="0" smtClean="0">
              <a:solidFill>
                <a:schemeClr val="bg1"/>
              </a:solidFill>
              <a:latin typeface="Copperplate Gothic Light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Copperplate Gothic Light" pitchFamily="34" charset="0"/>
              </a:rPr>
              <a:t>1956 - US Backs South Vietnam and </a:t>
            </a:r>
            <a:r>
              <a:rPr lang="en-US" sz="4000" b="1" dirty="0">
                <a:solidFill>
                  <a:schemeClr val="bg1"/>
                </a:solidFill>
                <a:latin typeface="Copperplate Gothic Light" pitchFamily="34" charset="0"/>
              </a:rPr>
              <a:t>Ngo </a:t>
            </a:r>
            <a:r>
              <a:rPr lang="en-US" sz="4000" b="1" dirty="0" err="1">
                <a:solidFill>
                  <a:schemeClr val="bg1"/>
                </a:solidFill>
                <a:latin typeface="Copperplate Gothic Light" pitchFamily="34" charset="0"/>
              </a:rPr>
              <a:t>dinh</a:t>
            </a:r>
            <a:r>
              <a:rPr lang="en-US" sz="4000" b="1" dirty="0">
                <a:solidFill>
                  <a:schemeClr val="bg1"/>
                </a:solidFill>
                <a:latin typeface="Copperplate Gothic Light" pitchFamily="34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Copperplate Gothic Light" pitchFamily="34" charset="0"/>
              </a:rPr>
              <a:t>Diem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erplate Gothic Light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erplate Gothic Ligh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erplate Gothic Ligh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erplate Gothic Ligh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erplate Gothic Ligh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pbs.org/wgbh/amex/vietnam/maps/images/map_pop_0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15406"/>
            <a:ext cx="4419600" cy="6324870"/>
          </a:xfrm>
          <a:prstGeom prst="rect">
            <a:avLst/>
          </a:prstGeom>
          <a:noFill/>
        </p:spPr>
      </p:pic>
      <p:pic>
        <p:nvPicPr>
          <p:cNvPr id="6" name="Picture 2" descr="http://images4.cpcache.com/product_zoom/372302414v2_480x480_Front_Color-White_padToSquare-true.jpg"/>
          <p:cNvPicPr>
            <a:picLocks noChangeAspect="1" noChangeArrowheads="1"/>
          </p:cNvPicPr>
          <p:nvPr/>
        </p:nvPicPr>
        <p:blipFill>
          <a:blip r:embed="rId4" cstate="print"/>
          <a:srcRect l="31667" t="20000" r="25000" b="27142"/>
          <a:stretch>
            <a:fillRect/>
          </a:stretch>
        </p:blipFill>
        <p:spPr bwMode="auto">
          <a:xfrm>
            <a:off x="7696200" y="0"/>
            <a:ext cx="1447800" cy="17659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789714" y="1454499"/>
            <a:ext cx="3962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opperplate Gothic Light" pitchFamily="34" charset="0"/>
              </a:rPr>
              <a:t>Ho </a:t>
            </a:r>
            <a:r>
              <a:rPr lang="en-US" sz="4000" dirty="0">
                <a:latin typeface="Copperplate Gothic Light" pitchFamily="34" charset="0"/>
              </a:rPr>
              <a:t>Chi Minh </a:t>
            </a:r>
            <a:r>
              <a:rPr lang="en-US" sz="4000" dirty="0" smtClean="0">
                <a:latin typeface="Copperplate Gothic Light" pitchFamily="34" charset="0"/>
              </a:rPr>
              <a:t>City (Saigon)</a:t>
            </a:r>
          </a:p>
          <a:p>
            <a:pPr lvl="0"/>
            <a:endParaRPr lang="en-US" sz="4000" dirty="0" smtClean="0">
              <a:latin typeface="Copperplate Gothic Light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opperplate Gothic Light" pitchFamily="34" charset="0"/>
              </a:rPr>
              <a:t>Hanoi</a:t>
            </a:r>
          </a:p>
          <a:p>
            <a:pPr lvl="0"/>
            <a:endParaRPr lang="en-US" sz="4000" dirty="0" smtClean="0">
              <a:latin typeface="Copperplate Gothic Light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opperplate Gothic Light" pitchFamily="34" charset="0"/>
              </a:rPr>
              <a:t>Gulf of Tonkin</a:t>
            </a:r>
            <a:endParaRPr lang="en-US" sz="4000" dirty="0">
              <a:latin typeface="Copperplate Gothic Light" pitchFamily="34" charset="0"/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55571" y="311499"/>
            <a:ext cx="4038600" cy="1143000"/>
          </a:xfrm>
        </p:spPr>
        <p:txBody>
          <a:bodyPr/>
          <a:lstStyle/>
          <a:p>
            <a:r>
              <a:rPr lang="en-US" dirty="0" smtClean="0">
                <a:latin typeface="Copperplate Gothic Light" pitchFamily="34" charset="0"/>
              </a:rPr>
              <a:t>Vietnam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1918398"/>
            <a:ext cx="12954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95300" y="3276600"/>
            <a:ext cx="3886200" cy="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pperplate Gothic Light" pitchFamily="34" charset="0"/>
              </a:rPr>
              <a:t>Assassinatio</a:t>
            </a:r>
            <a:r>
              <a:rPr lang="en-US" dirty="0">
                <a:latin typeface="Copperplate Gothic Light" pitchFamily="34" charset="0"/>
              </a:rPr>
              <a:t>n</a:t>
            </a:r>
          </a:p>
        </p:txBody>
      </p:sp>
      <p:pic>
        <p:nvPicPr>
          <p:cNvPr id="19460" name="Picture 4" descr="http://t3.gstatic.com/images?q=tbn:ANd9GcQ0e1-itj1gRGlnE51bsGskeEPdEXevQocpNRnH_VK4y2dkv2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371600"/>
            <a:ext cx="3733800" cy="4914903"/>
          </a:xfrm>
          <a:prstGeom prst="rect">
            <a:avLst/>
          </a:prstGeom>
          <a:noFill/>
        </p:spPr>
      </p:pic>
      <p:pic>
        <p:nvPicPr>
          <p:cNvPr id="19462" name="Picture 6" descr="http://1.bp.blogspot.com/-iUTblrQOwNc/TWKbN3I50vI/AAAAAAAAADs/lJoQ_22nFEg/s320/jfk_ti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371600"/>
            <a:ext cx="3692603" cy="490304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 rot="20758052">
            <a:off x="45566" y="329617"/>
            <a:ext cx="1888073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opperplate Gothic Light" pitchFamily="34" charset="0"/>
              </a:rPr>
              <a:t>1963</a:t>
            </a:r>
            <a:endParaRPr lang="en-US" sz="4400" dirty="0"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Copperplate Gothic Ligh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6248400"/>
            <a:ext cx="2080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pperplate Gothic Light" pitchFamily="34" charset="0"/>
              </a:rPr>
              <a:t>Ngo </a:t>
            </a:r>
            <a:r>
              <a:rPr lang="en-US" b="1" dirty="0" err="1" smtClean="0">
                <a:latin typeface="Copperplate Gothic Light" pitchFamily="34" charset="0"/>
              </a:rPr>
              <a:t>dihn</a:t>
            </a:r>
            <a:r>
              <a:rPr lang="en-US" b="1" dirty="0" smtClean="0">
                <a:latin typeface="Copperplate Gothic Light" pitchFamily="34" charset="0"/>
              </a:rPr>
              <a:t> </a:t>
            </a:r>
            <a:r>
              <a:rPr lang="en-US" b="1" dirty="0" err="1" smtClean="0">
                <a:latin typeface="Copperplate Gothic Light" pitchFamily="34" charset="0"/>
              </a:rPr>
              <a:t>D’Yem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6324600"/>
            <a:ext cx="2245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pperplate Gothic Light" pitchFamily="34" charset="0"/>
              </a:rPr>
              <a:t>John F. Kennedy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historywarsweapons.com/wp-content/uploads/image/Gulf_of_Tonkin_Incident.JPG"/>
          <p:cNvPicPr>
            <a:picLocks noChangeAspect="1" noChangeArrowheads="1"/>
          </p:cNvPicPr>
          <p:nvPr/>
        </p:nvPicPr>
        <p:blipFill>
          <a:blip r:embed="rId3" cstate="print"/>
          <a:srcRect t="12500" b="10000"/>
          <a:stretch>
            <a:fillRect/>
          </a:stretch>
        </p:blipFill>
        <p:spPr bwMode="auto">
          <a:xfrm>
            <a:off x="5346905" y="0"/>
            <a:ext cx="3622572" cy="2286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pperplate Gothic Light" pitchFamily="34" charset="0"/>
              </a:rPr>
              <a:t>Gulf Of Tonkin</a:t>
            </a:r>
            <a:endParaRPr lang="en-US" dirty="0">
              <a:latin typeface="Copperplate Gothic Light" pitchFamily="34" charset="0"/>
            </a:endParaRPr>
          </a:p>
        </p:txBody>
      </p:sp>
      <p:pic>
        <p:nvPicPr>
          <p:cNvPr id="16390" name="Picture 6" descr="http://4.bp.blogspot.com/_DVsNetV3ctA/TFY0iD_DUZI/AAAAAAAAAuk/5WpCbv5LZmc/s1600/gulf+of+tonkin++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286000"/>
            <a:ext cx="3622584" cy="2938753"/>
          </a:xfrm>
          <a:prstGeom prst="rect">
            <a:avLst/>
          </a:prstGeom>
          <a:noFill/>
        </p:spPr>
      </p:pic>
      <p:pic>
        <p:nvPicPr>
          <p:cNvPr id="16394" name="Picture 10" descr="http://www.happytouring.com/wp-content/uploads/2011/10/Natural-wonder-of-Gulf-of-Tonkin-Halong-Bay.jpg"/>
          <p:cNvPicPr>
            <a:picLocks noChangeAspect="1" noChangeArrowheads="1"/>
          </p:cNvPicPr>
          <p:nvPr/>
        </p:nvPicPr>
        <p:blipFill>
          <a:blip r:embed="rId5" cstate="print"/>
          <a:srcRect l="33304" t="19552" r="184" b="44603"/>
          <a:stretch>
            <a:fillRect/>
          </a:stretch>
        </p:blipFill>
        <p:spPr bwMode="auto">
          <a:xfrm>
            <a:off x="5334000" y="5181600"/>
            <a:ext cx="3581400" cy="1676400"/>
          </a:xfrm>
          <a:prstGeom prst="rect">
            <a:avLst/>
          </a:prstGeom>
          <a:noFill/>
        </p:spPr>
      </p:pic>
      <p:sp>
        <p:nvSpPr>
          <p:cNvPr id="17" name="Content Placeholder 16"/>
          <p:cNvSpPr txBox="1">
            <a:spLocks noGrp="1"/>
          </p:cNvSpPr>
          <p:nvPr>
            <p:ph sz="half" idx="1"/>
          </p:nvPr>
        </p:nvSpPr>
        <p:spPr>
          <a:xfrm>
            <a:off x="457201" y="1600200"/>
            <a:ext cx="4800600" cy="4450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pperplate Gothic Light" pitchFamily="34" charset="0"/>
              </a:rPr>
              <a:t>August 2, 1964</a:t>
            </a:r>
          </a:p>
          <a:p>
            <a:pPr>
              <a:buNone/>
            </a:pPr>
            <a:endParaRPr lang="en-US" sz="3200" dirty="0" smtClean="0">
              <a:latin typeface="Copperplate Gothic Light" pitchFamily="34" charset="0"/>
            </a:endParaRPr>
          </a:p>
          <a:p>
            <a:r>
              <a:rPr lang="en-US" sz="3200" b="1" dirty="0" smtClean="0">
                <a:latin typeface="Copperplate Gothic Light" pitchFamily="34" charset="0"/>
              </a:rPr>
              <a:t>USS Maddox Incident</a:t>
            </a:r>
          </a:p>
          <a:p>
            <a:pPr>
              <a:buNone/>
            </a:pPr>
            <a:endParaRPr lang="en-US" sz="3200" b="1" dirty="0" smtClean="0">
              <a:latin typeface="Copperplate Gothic Light" pitchFamily="34" charset="0"/>
            </a:endParaRPr>
          </a:p>
          <a:p>
            <a:r>
              <a:rPr lang="en-US" sz="3200" b="1" dirty="0" smtClean="0">
                <a:latin typeface="Copperplate Gothic Light" pitchFamily="34" charset="0"/>
              </a:rPr>
              <a:t>Gulf of Tonkin Resolution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291</Words>
  <Application>Microsoft Office PowerPoint</Application>
  <PresentationFormat>On-screen Show (4:3)</PresentationFormat>
  <Paragraphs>90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Copperplate Gothic Light</vt:lpstr>
      <vt:lpstr>Office Theme</vt:lpstr>
      <vt:lpstr>Vietnam War BackgrounD</vt:lpstr>
      <vt:lpstr>Indochina</vt:lpstr>
      <vt:lpstr>Vietnam Declares Independence in 1945</vt:lpstr>
      <vt:lpstr>The Vietminh and France Fight the First Indochina War from 1946 to 1956</vt:lpstr>
      <vt:lpstr>The US and USSR Take Sides, Domino Theory Gains Traction</vt:lpstr>
      <vt:lpstr>PowerPoint Presentation</vt:lpstr>
      <vt:lpstr>Vietnam </vt:lpstr>
      <vt:lpstr>Assassination</vt:lpstr>
      <vt:lpstr>Gulf Of Tonkin</vt:lpstr>
      <vt:lpstr>Vietnam Timeline</vt:lpstr>
      <vt:lpstr>The Combatants</vt:lpstr>
      <vt:lpstr>Tet Offensive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Vietnam Timeline</dc:title>
  <dc:creator>Admin</dc:creator>
  <cp:lastModifiedBy>Ally Johnson</cp:lastModifiedBy>
  <cp:revision>42</cp:revision>
  <dcterms:created xsi:type="dcterms:W3CDTF">2011-11-05T22:06:38Z</dcterms:created>
  <dcterms:modified xsi:type="dcterms:W3CDTF">2015-11-12T16:42:29Z</dcterms:modified>
</cp:coreProperties>
</file>